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312783"/>
            <a:ext cx="7477601" cy="2499598"/>
          </a:xfrm>
          <a:prstGeom prst="rect">
            <a:avLst/>
          </a:prstGeom>
          <a:noFill/>
          <a:ln/>
        </p:spPr>
        <p:txBody>
          <a:bodyPr wrap="square" rtlCol="0" anchor="t"/>
          <a:lstStyle/>
          <a:p>
            <a:pPr indent="0" marL="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Hadoop: A Comprehensive Overview</a:t>
            </a:r>
            <a:endParaRPr lang="en-US" sz="5249" dirty="0"/>
          </a:p>
        </p:txBody>
      </p:sp>
      <p:sp>
        <p:nvSpPr>
          <p:cNvPr id="6" name="Text 2"/>
          <p:cNvSpPr/>
          <p:nvPr/>
        </p:nvSpPr>
        <p:spPr>
          <a:xfrm>
            <a:off x="833199" y="4145637"/>
            <a:ext cx="7477601"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Hadoop is an open-source framework designed for distributed storage and processing of large datasets using a cluster of commodity hardware. It offers high storage and computational power, scaling from single servers to thousands of machines. Hadoop is based on key components such as the Hadoop Distributed File System (HDFS), MapReduce, and YARN (Yet Another Resource Negotiator).</a:t>
            </a:r>
            <a:endParaRPr lang="en-US" sz="1750" dirty="0"/>
          </a:p>
        </p:txBody>
      </p:sp>
      <p:sp>
        <p:nvSpPr>
          <p:cNvPr id="7" name="Shape 3"/>
          <p:cNvSpPr/>
          <p:nvPr/>
        </p:nvSpPr>
        <p:spPr>
          <a:xfrm>
            <a:off x="833199" y="6544628"/>
            <a:ext cx="355402" cy="355402"/>
          </a:xfrm>
          <a:prstGeom prst="roundRect">
            <a:avLst>
              <a:gd name="adj" fmla="val 25726039"/>
            </a:avLst>
          </a:prstGeom>
          <a:solidFill>
            <a:srgbClr val="4DCAFF"/>
          </a:solidFill>
          <a:ln w="7620">
            <a:solidFill>
              <a:srgbClr val="FFFFFF"/>
            </a:solidFill>
            <a:prstDash val="solid"/>
          </a:ln>
        </p:spPr>
      </p:sp>
      <p:sp>
        <p:nvSpPr>
          <p:cNvPr id="8" name="Text 4"/>
          <p:cNvSpPr/>
          <p:nvPr/>
        </p:nvSpPr>
        <p:spPr>
          <a:xfrm>
            <a:off x="912138" y="6649164"/>
            <a:ext cx="197525" cy="146328"/>
          </a:xfrm>
          <a:prstGeom prst="rect">
            <a:avLst/>
          </a:prstGeom>
          <a:noFill/>
          <a:ln/>
        </p:spPr>
        <p:txBody>
          <a:bodyPr wrap="none" rtlCol="0" anchor="t"/>
          <a:lstStyle/>
          <a:p>
            <a:pPr algn="ctr" indent="0" marL="0">
              <a:lnSpc>
                <a:spcPts val="1152"/>
              </a:lnSpc>
              <a:buNone/>
            </a:pPr>
            <a:r>
              <a:rPr lang="en-US" sz="1152" dirty="0">
                <a:solidFill>
                  <a:srgbClr val="3C3838"/>
                </a:solidFill>
                <a:latin typeface="Instrument Sans" pitchFamily="34" charset="0"/>
                <a:ea typeface="Instrument Sans" pitchFamily="34" charset="-122"/>
                <a:cs typeface="Instrument Sans" pitchFamily="34" charset="-120"/>
              </a:rPr>
              <a:t>Va</a:t>
            </a:r>
            <a:endParaRPr lang="en-US" sz="1152" dirty="0"/>
          </a:p>
        </p:txBody>
      </p:sp>
      <p:sp>
        <p:nvSpPr>
          <p:cNvPr id="9" name="Text 5"/>
          <p:cNvSpPr/>
          <p:nvPr/>
        </p:nvSpPr>
        <p:spPr>
          <a:xfrm>
            <a:off x="1299686" y="6527959"/>
            <a:ext cx="2480072"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Vaishnavi Yadav</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87711"/>
            <a:ext cx="5600462"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Hadoop Components</a:t>
            </a:r>
            <a:endParaRPr lang="en-US" sz="4374" dirty="0"/>
          </a:p>
        </p:txBody>
      </p:sp>
      <p:sp>
        <p:nvSpPr>
          <p:cNvPr id="5" name="Text 2"/>
          <p:cNvSpPr/>
          <p:nvPr/>
        </p:nvSpPr>
        <p:spPr>
          <a:xfrm>
            <a:off x="2037993" y="2937510"/>
            <a:ext cx="3156347" cy="694373"/>
          </a:xfrm>
          <a:prstGeom prst="rect">
            <a:avLst/>
          </a:prstGeom>
          <a:noFill/>
          <a:ln/>
        </p:spPr>
        <p:txBody>
          <a:bodyPr wrap="squar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Hadoop Distributed File System (HDFS)</a:t>
            </a:r>
            <a:endParaRPr lang="en-US" sz="2187" dirty="0"/>
          </a:p>
        </p:txBody>
      </p:sp>
      <p:sp>
        <p:nvSpPr>
          <p:cNvPr id="6" name="Text 3"/>
          <p:cNvSpPr/>
          <p:nvPr/>
        </p:nvSpPr>
        <p:spPr>
          <a:xfrm>
            <a:off x="2037993" y="3854053"/>
            <a:ext cx="3156347" cy="2487811"/>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This is the storage component of Hadoop, designed to store large data sets across multiple nodes. It provides high throughput access to application data and is fault-tolerant.</a:t>
            </a:r>
            <a:endParaRPr lang="en-US" sz="1750" dirty="0"/>
          </a:p>
        </p:txBody>
      </p:sp>
      <p:sp>
        <p:nvSpPr>
          <p:cNvPr id="7" name="Text 4"/>
          <p:cNvSpPr/>
          <p:nvPr/>
        </p:nvSpPr>
        <p:spPr>
          <a:xfrm>
            <a:off x="5743932" y="2937510"/>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MapReduce</a:t>
            </a:r>
            <a:endParaRPr lang="en-US" sz="2187" dirty="0"/>
          </a:p>
        </p:txBody>
      </p:sp>
      <p:sp>
        <p:nvSpPr>
          <p:cNvPr id="8" name="Text 5"/>
          <p:cNvSpPr/>
          <p:nvPr/>
        </p:nvSpPr>
        <p:spPr>
          <a:xfrm>
            <a:off x="5743932" y="3506867"/>
            <a:ext cx="3156347" cy="2487811"/>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MapReduce is a programming model and processing engine for distributed computing on large data sets. It breaks down data processing tasks into smaller sub-tasks processed in parallel.</a:t>
            </a:r>
            <a:endParaRPr lang="en-US" sz="1750" dirty="0"/>
          </a:p>
        </p:txBody>
      </p:sp>
      <p:sp>
        <p:nvSpPr>
          <p:cNvPr id="9" name="Text 6"/>
          <p:cNvSpPr/>
          <p:nvPr/>
        </p:nvSpPr>
        <p:spPr>
          <a:xfrm>
            <a:off x="9449872" y="2937510"/>
            <a:ext cx="3156347" cy="694373"/>
          </a:xfrm>
          <a:prstGeom prst="rect">
            <a:avLst/>
          </a:prstGeom>
          <a:noFill/>
          <a:ln/>
        </p:spPr>
        <p:txBody>
          <a:bodyPr wrap="squar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YARN (Yet Another Resource Negotiator)</a:t>
            </a:r>
            <a:endParaRPr lang="en-US" sz="2187" dirty="0"/>
          </a:p>
        </p:txBody>
      </p:sp>
      <p:sp>
        <p:nvSpPr>
          <p:cNvPr id="10" name="Text 7"/>
          <p:cNvSpPr/>
          <p:nvPr/>
        </p:nvSpPr>
        <p:spPr>
          <a:xfrm>
            <a:off x="9449872" y="3854053"/>
            <a:ext cx="3156347" cy="2487811"/>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YARN is a resource management layer that helps in managing and scheduling resources in a Hadoop cluster, allowing multiple data processing engines to run on the same cluster.</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09180"/>
            <a:ext cx="8405813"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HDFS: The Core Storage System</a:t>
            </a:r>
            <a:endParaRPr lang="en-US" sz="4374" dirty="0"/>
          </a:p>
        </p:txBody>
      </p:sp>
      <p:sp>
        <p:nvSpPr>
          <p:cNvPr id="5" name="Shape 2"/>
          <p:cNvSpPr/>
          <p:nvPr/>
        </p:nvSpPr>
        <p:spPr>
          <a:xfrm>
            <a:off x="2037993" y="3147893"/>
            <a:ext cx="3370064" cy="3072408"/>
          </a:xfrm>
          <a:prstGeom prst="roundRect">
            <a:avLst>
              <a:gd name="adj" fmla="val 3254"/>
            </a:avLst>
          </a:prstGeom>
          <a:solidFill>
            <a:srgbClr val="E3E4E8"/>
          </a:solidFill>
          <a:ln w="7620">
            <a:solidFill>
              <a:srgbClr val="C9CACE"/>
            </a:solidFill>
            <a:prstDash val="solid"/>
          </a:ln>
        </p:spPr>
      </p:sp>
      <p:sp>
        <p:nvSpPr>
          <p:cNvPr id="6" name="Text 3"/>
          <p:cNvSpPr/>
          <p:nvPr/>
        </p:nvSpPr>
        <p:spPr>
          <a:xfrm>
            <a:off x="2267783" y="3377684"/>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Definition</a:t>
            </a:r>
            <a:endParaRPr lang="en-US" sz="2187" dirty="0"/>
          </a:p>
        </p:txBody>
      </p:sp>
      <p:sp>
        <p:nvSpPr>
          <p:cNvPr id="7" name="Text 4"/>
          <p:cNvSpPr/>
          <p:nvPr/>
        </p:nvSpPr>
        <p:spPr>
          <a:xfrm>
            <a:off x="2267783" y="3858101"/>
            <a:ext cx="2910483"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is the primary storage system used by Hadoop, designed to store and manage very large files across a distributed cluster of commodity hardware.</a:t>
            </a:r>
            <a:endParaRPr lang="en-US" sz="1750" dirty="0"/>
          </a:p>
        </p:txBody>
      </p:sp>
      <p:sp>
        <p:nvSpPr>
          <p:cNvPr id="8" name="Shape 5"/>
          <p:cNvSpPr/>
          <p:nvPr/>
        </p:nvSpPr>
        <p:spPr>
          <a:xfrm>
            <a:off x="5630228" y="3147893"/>
            <a:ext cx="3370064" cy="3072408"/>
          </a:xfrm>
          <a:prstGeom prst="roundRect">
            <a:avLst>
              <a:gd name="adj" fmla="val 3254"/>
            </a:avLst>
          </a:prstGeom>
          <a:solidFill>
            <a:srgbClr val="E3E4E8"/>
          </a:solidFill>
          <a:ln w="7620">
            <a:solidFill>
              <a:srgbClr val="C9CACE"/>
            </a:solidFill>
            <a:prstDash val="solid"/>
          </a:ln>
        </p:spPr>
      </p:sp>
      <p:sp>
        <p:nvSpPr>
          <p:cNvPr id="9" name="Text 6"/>
          <p:cNvSpPr/>
          <p:nvPr/>
        </p:nvSpPr>
        <p:spPr>
          <a:xfrm>
            <a:off x="5860018" y="3377684"/>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Key Characteristics</a:t>
            </a:r>
            <a:endParaRPr lang="en-US" sz="2187" dirty="0"/>
          </a:p>
        </p:txBody>
      </p:sp>
      <p:sp>
        <p:nvSpPr>
          <p:cNvPr id="10" name="Text 7"/>
          <p:cNvSpPr/>
          <p:nvPr/>
        </p:nvSpPr>
        <p:spPr>
          <a:xfrm>
            <a:off x="5860018" y="3858101"/>
            <a:ext cx="2910483"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Distributed, scalable, fault-tolerant, and optimized for streaming data access and large files, making it suitable for big data workloads.</a:t>
            </a:r>
            <a:endParaRPr lang="en-US" sz="1750" dirty="0"/>
          </a:p>
        </p:txBody>
      </p:sp>
      <p:sp>
        <p:nvSpPr>
          <p:cNvPr id="11" name="Shape 8"/>
          <p:cNvSpPr/>
          <p:nvPr/>
        </p:nvSpPr>
        <p:spPr>
          <a:xfrm>
            <a:off x="9222462" y="3147893"/>
            <a:ext cx="3370064" cy="3072408"/>
          </a:xfrm>
          <a:prstGeom prst="roundRect">
            <a:avLst>
              <a:gd name="adj" fmla="val 3254"/>
            </a:avLst>
          </a:prstGeom>
          <a:solidFill>
            <a:srgbClr val="E3E4E8"/>
          </a:solidFill>
          <a:ln w="7620">
            <a:solidFill>
              <a:srgbClr val="C9CACE"/>
            </a:solidFill>
            <a:prstDash val="solid"/>
          </a:ln>
        </p:spPr>
      </p:sp>
      <p:sp>
        <p:nvSpPr>
          <p:cNvPr id="12" name="Text 9"/>
          <p:cNvSpPr/>
          <p:nvPr/>
        </p:nvSpPr>
        <p:spPr>
          <a:xfrm>
            <a:off x="9452253" y="3377684"/>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Architecture</a:t>
            </a:r>
            <a:endParaRPr lang="en-US" sz="2187" dirty="0"/>
          </a:p>
        </p:txBody>
      </p:sp>
      <p:sp>
        <p:nvSpPr>
          <p:cNvPr id="13" name="Text 10"/>
          <p:cNvSpPr/>
          <p:nvPr/>
        </p:nvSpPr>
        <p:spPr>
          <a:xfrm>
            <a:off x="9452253" y="3858101"/>
            <a:ext cx="2910483"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NameNode manages metadata, while DataNodes store actual data blocks and respond to read and write requests.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524958"/>
            <a:ext cx="9911596"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HDFS: Data Replication and Use Cases</a:t>
            </a:r>
            <a:endParaRPr lang="en-US" sz="4374" dirty="0"/>
          </a:p>
        </p:txBody>
      </p:sp>
      <p:sp>
        <p:nvSpPr>
          <p:cNvPr id="7" name="Shape 3"/>
          <p:cNvSpPr/>
          <p:nvPr/>
        </p:nvSpPr>
        <p:spPr>
          <a:xfrm>
            <a:off x="2037993" y="3726180"/>
            <a:ext cx="499943" cy="499943"/>
          </a:xfrm>
          <a:prstGeom prst="roundRect">
            <a:avLst>
              <a:gd name="adj" fmla="val 20000"/>
            </a:avLst>
          </a:prstGeom>
          <a:solidFill>
            <a:srgbClr val="E3E4E8"/>
          </a:solidFill>
          <a:ln w="7620">
            <a:solidFill>
              <a:srgbClr val="C9CACE"/>
            </a:solidFill>
            <a:prstDash val="solid"/>
          </a:ln>
        </p:spPr>
      </p:sp>
      <p:sp>
        <p:nvSpPr>
          <p:cNvPr id="8" name="Text 4"/>
          <p:cNvSpPr/>
          <p:nvPr/>
        </p:nvSpPr>
        <p:spPr>
          <a:xfrm>
            <a:off x="2223373" y="3767852"/>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80249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Data Replication</a:t>
            </a:r>
            <a:endParaRPr lang="en-US" sz="2187" dirty="0"/>
          </a:p>
        </p:txBody>
      </p:sp>
      <p:sp>
        <p:nvSpPr>
          <p:cNvPr id="10" name="Text 6"/>
          <p:cNvSpPr/>
          <p:nvPr/>
        </p:nvSpPr>
        <p:spPr>
          <a:xfrm>
            <a:off x="2760107" y="4282916"/>
            <a:ext cx="4444008"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replicates each data block multiple times across different DataNodes, providing fault tolerance and ensuring data availability.</a:t>
            </a:r>
            <a:endParaRPr lang="en-US" sz="1750" dirty="0"/>
          </a:p>
        </p:txBody>
      </p:sp>
      <p:sp>
        <p:nvSpPr>
          <p:cNvPr id="11" name="Shape 7"/>
          <p:cNvSpPr/>
          <p:nvPr/>
        </p:nvSpPr>
        <p:spPr>
          <a:xfrm>
            <a:off x="7426285" y="3726180"/>
            <a:ext cx="499943" cy="499943"/>
          </a:xfrm>
          <a:prstGeom prst="roundRect">
            <a:avLst>
              <a:gd name="adj" fmla="val 20000"/>
            </a:avLst>
          </a:prstGeom>
          <a:solidFill>
            <a:srgbClr val="E3E4E8"/>
          </a:solidFill>
          <a:ln w="7620">
            <a:solidFill>
              <a:srgbClr val="C9CACE"/>
            </a:solidFill>
            <a:prstDash val="solid"/>
          </a:ln>
        </p:spPr>
      </p:sp>
      <p:sp>
        <p:nvSpPr>
          <p:cNvPr id="12" name="Text 8"/>
          <p:cNvSpPr/>
          <p:nvPr/>
        </p:nvSpPr>
        <p:spPr>
          <a:xfrm>
            <a:off x="7583329" y="3767852"/>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8148399" y="380249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Use Cases</a:t>
            </a:r>
            <a:endParaRPr lang="en-US" sz="2187" dirty="0"/>
          </a:p>
        </p:txBody>
      </p:sp>
      <p:sp>
        <p:nvSpPr>
          <p:cNvPr id="14" name="Text 10"/>
          <p:cNvSpPr/>
          <p:nvPr/>
        </p:nvSpPr>
        <p:spPr>
          <a:xfrm>
            <a:off x="8148399" y="4282916"/>
            <a:ext cx="4444008"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Well-suited for storing and processing large volumes of unstructured and structured data, and a core component of Hadoop's big data analytics tasks.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92931"/>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HDFS: File System Operations and Ecosystem Integration</a:t>
            </a:r>
            <a:endParaRPr lang="en-US" sz="4374" dirty="0"/>
          </a:p>
        </p:txBody>
      </p:sp>
      <p:sp>
        <p:nvSpPr>
          <p:cNvPr id="5" name="Text 2"/>
          <p:cNvSpPr/>
          <p:nvPr/>
        </p:nvSpPr>
        <p:spPr>
          <a:xfrm>
            <a:off x="2037993" y="4437102"/>
            <a:ext cx="5110520"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1</a:t>
            </a:r>
            <a:endParaRPr lang="en-US" sz="5249" dirty="0"/>
          </a:p>
        </p:txBody>
      </p:sp>
      <p:sp>
        <p:nvSpPr>
          <p:cNvPr id="6" name="Text 3"/>
          <p:cNvSpPr/>
          <p:nvPr/>
        </p:nvSpPr>
        <p:spPr>
          <a:xfrm>
            <a:off x="2037993" y="5381268"/>
            <a:ext cx="5110520" cy="355402"/>
          </a:xfrm>
          <a:prstGeom prst="rect">
            <a:avLst/>
          </a:prstGeom>
          <a:noFill/>
          <a:ln/>
        </p:spPr>
        <p:txBody>
          <a:bodyPr wrap="non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File System Operations</a:t>
            </a:r>
            <a:endParaRPr lang="en-US" sz="1750" dirty="0"/>
          </a:p>
        </p:txBody>
      </p:sp>
      <p:sp>
        <p:nvSpPr>
          <p:cNvPr id="7" name="Text 4"/>
          <p:cNvSpPr/>
          <p:nvPr/>
        </p:nvSpPr>
        <p:spPr>
          <a:xfrm>
            <a:off x="7481768" y="4437102"/>
            <a:ext cx="5110639"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2</a:t>
            </a:r>
            <a:endParaRPr lang="en-US" sz="5249" dirty="0"/>
          </a:p>
        </p:txBody>
      </p:sp>
      <p:sp>
        <p:nvSpPr>
          <p:cNvPr id="8" name="Text 5"/>
          <p:cNvSpPr/>
          <p:nvPr/>
        </p:nvSpPr>
        <p:spPr>
          <a:xfrm>
            <a:off x="7481768" y="5381268"/>
            <a:ext cx="5110639" cy="355402"/>
          </a:xfrm>
          <a:prstGeom prst="rect">
            <a:avLst/>
          </a:prstGeom>
          <a:noFill/>
          <a:ln/>
        </p:spPr>
        <p:txBody>
          <a:bodyPr wrap="non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Ecosystem Integration</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105620"/>
            <a:ext cx="9505593"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HDFS: Commands and Management</a:t>
            </a:r>
            <a:endParaRPr lang="en-US" sz="4374" dirty="0"/>
          </a:p>
        </p:txBody>
      </p:sp>
      <p:pic>
        <p:nvPicPr>
          <p:cNvPr id="7" name="Image 2" descr="preencoded.png">    </p:cNvPr>
          <p:cNvPicPr>
            <a:picLocks noChangeAspect="1"/>
          </p:cNvPicPr>
          <p:nvPr/>
        </p:nvPicPr>
        <p:blipFill>
          <a:blip r:embed="rId3"/>
          <a:stretch>
            <a:fillRect/>
          </a:stretch>
        </p:blipFill>
        <p:spPr>
          <a:xfrm>
            <a:off x="2037993" y="3133249"/>
            <a:ext cx="3518059" cy="888682"/>
          </a:xfrm>
          <a:prstGeom prst="rect">
            <a:avLst/>
          </a:prstGeom>
        </p:spPr>
      </p:pic>
      <p:sp>
        <p:nvSpPr>
          <p:cNvPr id="8" name="Text 3"/>
          <p:cNvSpPr/>
          <p:nvPr/>
        </p:nvSpPr>
        <p:spPr>
          <a:xfrm>
            <a:off x="2260163" y="4355187"/>
            <a:ext cx="3073718" cy="694373"/>
          </a:xfrm>
          <a:prstGeom prst="rect">
            <a:avLst/>
          </a:prstGeom>
          <a:noFill/>
          <a:ln/>
        </p:spPr>
        <p:txBody>
          <a:bodyPr wrap="squar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Creating Directory Structure</a:t>
            </a:r>
            <a:endParaRPr lang="en-US" sz="2187" dirty="0"/>
          </a:p>
        </p:txBody>
      </p:sp>
      <p:sp>
        <p:nvSpPr>
          <p:cNvPr id="9" name="Text 4"/>
          <p:cNvSpPr/>
          <p:nvPr/>
        </p:nvSpPr>
        <p:spPr>
          <a:xfrm>
            <a:off x="2260163" y="5182791"/>
            <a:ext cx="3073718"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dfs -mkdir -p /path/to/your/directory</a:t>
            </a:r>
            <a:endParaRPr lang="en-US" sz="1750" dirty="0"/>
          </a:p>
        </p:txBody>
      </p:sp>
      <p:pic>
        <p:nvPicPr>
          <p:cNvPr id="10" name="Image 3" descr="preencoded.png">    </p:cNvPr>
          <p:cNvPicPr>
            <a:picLocks noChangeAspect="1"/>
          </p:cNvPicPr>
          <p:nvPr/>
        </p:nvPicPr>
        <p:blipFill>
          <a:blip r:embed="rId4"/>
          <a:stretch>
            <a:fillRect/>
          </a:stretch>
        </p:blipFill>
        <p:spPr>
          <a:xfrm>
            <a:off x="5556052" y="3133249"/>
            <a:ext cx="3518178" cy="888682"/>
          </a:xfrm>
          <a:prstGeom prst="rect">
            <a:avLst/>
          </a:prstGeom>
        </p:spPr>
      </p:pic>
      <p:sp>
        <p:nvSpPr>
          <p:cNvPr id="11" name="Text 5"/>
          <p:cNvSpPr/>
          <p:nvPr/>
        </p:nvSpPr>
        <p:spPr>
          <a:xfrm>
            <a:off x="5778222" y="4355187"/>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Moving Files</a:t>
            </a:r>
            <a:endParaRPr lang="en-US" sz="2187" dirty="0"/>
          </a:p>
        </p:txBody>
      </p:sp>
      <p:sp>
        <p:nvSpPr>
          <p:cNvPr id="12" name="Text 6"/>
          <p:cNvSpPr/>
          <p:nvPr/>
        </p:nvSpPr>
        <p:spPr>
          <a:xfrm>
            <a:off x="5778222" y="4835604"/>
            <a:ext cx="3073837" cy="1066205"/>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dfs -copyFromLocal /path/to/local/file /path/in/hdfs</a:t>
            </a:r>
            <a:endParaRPr lang="en-US" sz="1750" dirty="0"/>
          </a:p>
        </p:txBody>
      </p:sp>
      <p:pic>
        <p:nvPicPr>
          <p:cNvPr id="13" name="Image 4" descr="preencoded.png">    </p:cNvPr>
          <p:cNvPicPr>
            <a:picLocks noChangeAspect="1"/>
          </p:cNvPicPr>
          <p:nvPr/>
        </p:nvPicPr>
        <p:blipFill>
          <a:blip r:embed="rId5"/>
          <a:stretch>
            <a:fillRect/>
          </a:stretch>
        </p:blipFill>
        <p:spPr>
          <a:xfrm>
            <a:off x="9074229" y="3133249"/>
            <a:ext cx="3518178" cy="888682"/>
          </a:xfrm>
          <a:prstGeom prst="rect">
            <a:avLst/>
          </a:prstGeom>
        </p:spPr>
      </p:pic>
      <p:sp>
        <p:nvSpPr>
          <p:cNvPr id="14" name="Text 7"/>
          <p:cNvSpPr/>
          <p:nvPr/>
        </p:nvSpPr>
        <p:spPr>
          <a:xfrm>
            <a:off x="9296400" y="4355187"/>
            <a:ext cx="3004304"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Viewing Data Contents</a:t>
            </a:r>
            <a:endParaRPr lang="en-US" sz="2187" dirty="0"/>
          </a:p>
        </p:txBody>
      </p:sp>
      <p:sp>
        <p:nvSpPr>
          <p:cNvPr id="15" name="Text 8"/>
          <p:cNvSpPr/>
          <p:nvPr/>
        </p:nvSpPr>
        <p:spPr>
          <a:xfrm>
            <a:off x="9296400" y="4835604"/>
            <a:ext cx="3073837"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dfs -cat /path/in/hdfs/file</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365058"/>
            <a:ext cx="93064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HDFS: Data Retrieval and Local Disk Transfer</a:t>
            </a:r>
            <a:endParaRPr lang="en-US" sz="4374" dirty="0"/>
          </a:p>
        </p:txBody>
      </p:sp>
      <p:pic>
        <p:nvPicPr>
          <p:cNvPr id="6" name="Image 2" descr="preencoded.png">    </p:cNvPr>
          <p:cNvPicPr>
            <a:picLocks noChangeAspect="1"/>
          </p:cNvPicPr>
          <p:nvPr/>
        </p:nvPicPr>
        <p:blipFill>
          <a:blip r:embed="rId3"/>
          <a:stretch>
            <a:fillRect/>
          </a:stretch>
        </p:blipFill>
        <p:spPr>
          <a:xfrm>
            <a:off x="833199" y="4087058"/>
            <a:ext cx="1110972" cy="1777484"/>
          </a:xfrm>
          <a:prstGeom prst="rect">
            <a:avLst/>
          </a:prstGeom>
        </p:spPr>
      </p:pic>
      <p:sp>
        <p:nvSpPr>
          <p:cNvPr id="7" name="Text 2"/>
          <p:cNvSpPr/>
          <p:nvPr/>
        </p:nvSpPr>
        <p:spPr>
          <a:xfrm>
            <a:off x="2277428" y="4309229"/>
            <a:ext cx="3876318"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Copying Files to Local System</a:t>
            </a:r>
            <a:endParaRPr lang="en-US" sz="2187" dirty="0"/>
          </a:p>
        </p:txBody>
      </p:sp>
      <p:sp>
        <p:nvSpPr>
          <p:cNvPr id="8" name="Text 3"/>
          <p:cNvSpPr/>
          <p:nvPr/>
        </p:nvSpPr>
        <p:spPr>
          <a:xfrm>
            <a:off x="2277428" y="4789646"/>
            <a:ext cx="7862173" cy="355402"/>
          </a:xfrm>
          <a:prstGeom prst="rect">
            <a:avLst/>
          </a:prstGeom>
          <a:noFill/>
          <a:ln/>
        </p:spPr>
        <p:txBody>
          <a:bodyPr wrap="non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hdfs dfs -copyToLocal /path/in/hdfs/file /path/in/local</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253972"/>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Hadoop Commands: Essential for Cluster Management</a:t>
            </a:r>
            <a:endParaRPr lang="en-US" sz="4374" dirty="0"/>
          </a:p>
        </p:txBody>
      </p:sp>
      <p:sp>
        <p:nvSpPr>
          <p:cNvPr id="7" name="Shape 3"/>
          <p:cNvSpPr/>
          <p:nvPr/>
        </p:nvSpPr>
        <p:spPr>
          <a:xfrm>
            <a:off x="7293054" y="3975973"/>
            <a:ext cx="44410" cy="1999655"/>
          </a:xfrm>
          <a:prstGeom prst="roundRect">
            <a:avLst>
              <a:gd name="adj" fmla="val 225151"/>
            </a:avLst>
          </a:prstGeom>
          <a:solidFill>
            <a:srgbClr val="C9CACE"/>
          </a:solidFill>
          <a:ln/>
        </p:spPr>
      </p:sp>
      <p:sp>
        <p:nvSpPr>
          <p:cNvPr id="8" name="Shape 4"/>
          <p:cNvSpPr/>
          <p:nvPr/>
        </p:nvSpPr>
        <p:spPr>
          <a:xfrm>
            <a:off x="6287631" y="4599444"/>
            <a:ext cx="777597" cy="44410"/>
          </a:xfrm>
          <a:prstGeom prst="roundRect">
            <a:avLst>
              <a:gd name="adj" fmla="val 225151"/>
            </a:avLst>
          </a:prstGeom>
          <a:solidFill>
            <a:srgbClr val="C9CACE"/>
          </a:solidFill>
          <a:ln/>
        </p:spPr>
      </p:sp>
      <p:sp>
        <p:nvSpPr>
          <p:cNvPr id="9" name="Shape 5"/>
          <p:cNvSpPr/>
          <p:nvPr/>
        </p:nvSpPr>
        <p:spPr>
          <a:xfrm>
            <a:off x="7065228" y="4371737"/>
            <a:ext cx="499943" cy="499943"/>
          </a:xfrm>
          <a:prstGeom prst="roundRect">
            <a:avLst>
              <a:gd name="adj" fmla="val 20000"/>
            </a:avLst>
          </a:prstGeom>
          <a:solidFill>
            <a:srgbClr val="E3E4E8"/>
          </a:solidFill>
          <a:ln w="7620">
            <a:solidFill>
              <a:srgbClr val="C9CACE"/>
            </a:solidFill>
            <a:prstDash val="solid"/>
          </a:ln>
        </p:spPr>
      </p:sp>
      <p:sp>
        <p:nvSpPr>
          <p:cNvPr id="10" name="Text 6"/>
          <p:cNvSpPr/>
          <p:nvPr/>
        </p:nvSpPr>
        <p:spPr>
          <a:xfrm>
            <a:off x="7250609" y="4413409"/>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11" name="Text 7"/>
          <p:cNvSpPr/>
          <p:nvPr/>
        </p:nvSpPr>
        <p:spPr>
          <a:xfrm>
            <a:off x="3315653" y="4420314"/>
            <a:ext cx="2777490" cy="347186"/>
          </a:xfrm>
          <a:prstGeom prst="rect">
            <a:avLst/>
          </a:prstGeom>
          <a:noFill/>
          <a:ln/>
        </p:spPr>
        <p:txBody>
          <a:bodyPr wrap="none" rtlCol="0" anchor="t"/>
          <a:lstStyle/>
          <a:p>
            <a:pPr algn="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Command Types</a:t>
            </a:r>
            <a:endParaRPr lang="en-US" sz="2187" dirty="0"/>
          </a:p>
        </p:txBody>
      </p:sp>
      <p:sp>
        <p:nvSpPr>
          <p:cNvPr id="12" name="Text 8"/>
          <p:cNvSpPr/>
          <p:nvPr/>
        </p:nvSpPr>
        <p:spPr>
          <a:xfrm>
            <a:off x="2037993" y="4900732"/>
            <a:ext cx="4055150" cy="710803"/>
          </a:xfrm>
          <a:prstGeom prst="rect">
            <a:avLst/>
          </a:prstGeom>
          <a:noFill/>
          <a:ln/>
        </p:spPr>
        <p:txBody>
          <a:bodyPr wrap="squar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Essential for managing and interacting with the Hadoop ecosystem.</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2024-02-29T10:25:23Z</dcterms:created>
  <dcterms:modified xsi:type="dcterms:W3CDTF">2024-02-29T10:25:23Z</dcterms:modified>
</cp:coreProperties>
</file>